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98" r:id="rId1"/>
  </p:sldMasterIdLst>
  <p:notesMasterIdLst>
    <p:notesMasterId r:id="rId21"/>
  </p:notesMasterIdLst>
  <p:sldIdLst>
    <p:sldId id="256" r:id="rId2"/>
    <p:sldId id="257" r:id="rId3"/>
    <p:sldId id="297" r:id="rId4"/>
    <p:sldId id="275" r:id="rId5"/>
    <p:sldId id="290" r:id="rId6"/>
    <p:sldId id="276" r:id="rId7"/>
    <p:sldId id="280" r:id="rId8"/>
    <p:sldId id="288" r:id="rId9"/>
    <p:sldId id="285" r:id="rId10"/>
    <p:sldId id="298" r:id="rId11"/>
    <p:sldId id="291" r:id="rId12"/>
    <p:sldId id="299" r:id="rId13"/>
    <p:sldId id="296" r:id="rId14"/>
    <p:sldId id="293" r:id="rId15"/>
    <p:sldId id="295" r:id="rId16"/>
    <p:sldId id="294" r:id="rId17"/>
    <p:sldId id="300" r:id="rId18"/>
    <p:sldId id="301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81FF"/>
    <a:srgbClr val="005493"/>
    <a:srgbClr val="73FB79"/>
    <a:srgbClr val="800040"/>
    <a:srgbClr val="000000"/>
    <a:srgbClr val="E6E6E6"/>
    <a:srgbClr val="40008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66"/>
    <p:restoredTop sz="94674"/>
  </p:normalViewPr>
  <p:slideViewPr>
    <p:cSldViewPr snapToGrid="0" snapToObjects="1">
      <p:cViewPr varScale="1">
        <p:scale>
          <a:sx n="115" d="100"/>
          <a:sy n="115" d="100"/>
        </p:scale>
        <p:origin x="352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00BEE-F0B3-A64A-9D02-6E42D442B415}" type="datetimeFigureOut">
              <a:rPr lang="en-US" smtClean="0"/>
              <a:t>12/7/22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D23629-B65B-144A-9E09-72798D094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3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bce5bc14c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bce5bc14c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9153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bcd59331e1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bcd59331e1_0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4144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77D4A-5F6B-CF48-B3CB-AC4FFF7AEA1B}" type="datetimeFigureOut">
              <a:rPr lang="en-US" smtClean="0"/>
              <a:t>12/7/22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349DA13E-5506-0845-8248-14C309A801AF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907" y="0"/>
            <a:ext cx="3728093" cy="1387011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77D4A-5F6B-CF48-B3CB-AC4FFF7AEA1B}" type="datetimeFigureOut">
              <a:rPr lang="en-US" smtClean="0"/>
              <a:t>12/7/22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349DA13E-5506-0845-8248-14C309A801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77D4A-5F6B-CF48-B3CB-AC4FFF7AEA1B}" type="datetimeFigureOut">
              <a:rPr lang="en-US" smtClean="0"/>
              <a:t>12/7/22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349DA13E-5506-0845-8248-14C309A801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77D4A-5F6B-CF48-B3CB-AC4FFF7AEA1B}" type="datetimeFigureOut">
              <a:rPr lang="en-US" smtClean="0"/>
              <a:t>12/7/22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349DA13E-5506-0845-8248-14C309A801AF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77D4A-5F6B-CF48-B3CB-AC4FFF7AEA1B}" type="datetimeFigureOut">
              <a:rPr lang="en-US" smtClean="0"/>
              <a:t>12/7/22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349DA13E-5506-0845-8248-14C309A801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77D4A-5F6B-CF48-B3CB-AC4FFF7AEA1B}" type="datetimeFigureOut">
              <a:rPr lang="en-US" smtClean="0"/>
              <a:t>12/7/22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DA13E-5506-0845-8248-14C309A801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77D4A-5F6B-CF48-B3CB-AC4FFF7AEA1B}" type="datetimeFigureOut">
              <a:rPr lang="en-US" smtClean="0"/>
              <a:t>12/7/22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DA13E-5506-0845-8248-14C309A801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77D4A-5F6B-CF48-B3CB-AC4FFF7AEA1B}" type="datetimeFigureOut">
              <a:rPr lang="en-US" smtClean="0"/>
              <a:t>12/7/22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DA13E-5506-0845-8248-14C309A801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B2477D4A-5F6B-CF48-B3CB-AC4FFF7AEA1B}" type="datetimeFigureOut">
              <a:rPr lang="en-US" smtClean="0"/>
              <a:t>12/7/22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349DA13E-5506-0845-8248-14C309A801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uk-UA" smtClean="0"/>
              <a:pPr algn="r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5639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uk-UA" smtClean="0"/>
              <a:pPr algn="r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4831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77D4A-5F6B-CF48-B3CB-AC4FFF7AEA1B}" type="datetimeFigureOut">
              <a:rPr lang="en-US" smtClean="0"/>
              <a:t>12/7/22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DA13E-5506-0845-8248-14C309A801AF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562" y="23813"/>
            <a:ext cx="2277438" cy="8473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77D4A-5F6B-CF48-B3CB-AC4FFF7AEA1B}" type="datetimeFigureOut">
              <a:rPr lang="en-US" smtClean="0"/>
              <a:t>12/7/22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349DA13E-5506-0845-8248-14C309A801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77D4A-5F6B-CF48-B3CB-AC4FFF7AEA1B}" type="datetimeFigureOut">
              <a:rPr lang="en-US" smtClean="0"/>
              <a:t>12/7/22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DA13E-5506-0845-8248-14C309A801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77D4A-5F6B-CF48-B3CB-AC4FFF7AEA1B}" type="datetimeFigureOut">
              <a:rPr lang="en-US" smtClean="0"/>
              <a:t>12/7/22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DA13E-5506-0845-8248-14C309A801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77D4A-5F6B-CF48-B3CB-AC4FFF7AEA1B}" type="datetimeFigureOut">
              <a:rPr lang="en-US" smtClean="0"/>
              <a:t>12/7/22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DA13E-5506-0845-8248-14C309A801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77D4A-5F6B-CF48-B3CB-AC4FFF7AEA1B}" type="datetimeFigureOut">
              <a:rPr lang="en-US" smtClean="0"/>
              <a:t>12/7/22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DA13E-5506-0845-8248-14C309A801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77D4A-5F6B-CF48-B3CB-AC4FFF7AEA1B}" type="datetimeFigureOut">
              <a:rPr lang="en-US" smtClean="0"/>
              <a:t>12/7/22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DA13E-5506-0845-8248-14C309A801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77D4A-5F6B-CF48-B3CB-AC4FFF7AEA1B}" type="datetimeFigureOut">
              <a:rPr lang="en-US" smtClean="0"/>
              <a:t>12/7/22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DA13E-5506-0845-8248-14C309A801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21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77D4A-5F6B-CF48-B3CB-AC4FFF7AEA1B}" type="datetimeFigureOut">
              <a:rPr lang="en-US" smtClean="0"/>
              <a:t>12/7/22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DA13E-5506-0845-8248-14C309A80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9838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  <p:sldLayoutId id="2147484103" r:id="rId5"/>
    <p:sldLayoutId id="2147484104" r:id="rId6"/>
    <p:sldLayoutId id="2147484105" r:id="rId7"/>
    <p:sldLayoutId id="2147484106" r:id="rId8"/>
    <p:sldLayoutId id="2147484107" r:id="rId9"/>
    <p:sldLayoutId id="2147484108" r:id="rId10"/>
    <p:sldLayoutId id="2147484109" r:id="rId11"/>
    <p:sldLayoutId id="2147484110" r:id="rId12"/>
    <p:sldLayoutId id="2147484111" r:id="rId13"/>
    <p:sldLayoutId id="2147484112" r:id="rId14"/>
    <p:sldLayoutId id="2147484113" r:id="rId15"/>
    <p:sldLayoutId id="2147484114" r:id="rId16"/>
    <p:sldLayoutId id="2147484115" r:id="rId17"/>
    <p:sldLayoutId id="2147484116" r:id="rId18"/>
    <p:sldLayoutId id="214748411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abruce@ulsystems.com" TargetMode="External"/><Relationship Id="rId2" Type="http://schemas.openxmlformats.org/officeDocument/2006/relationships/hyperlink" Target="http://www.changelearning.eu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2206171"/>
            <a:ext cx="9085943" cy="2046514"/>
          </a:xfrm>
        </p:spPr>
        <p:txBody>
          <a:bodyPr>
            <a:normAutofit fontScale="90000"/>
          </a:bodyPr>
          <a:lstStyle/>
          <a:p>
            <a:pPr algn="l"/>
            <a:br>
              <a:rPr lang="en-US" dirty="0">
                <a:latin typeface="Apple Symbols" charset="0"/>
                <a:ea typeface="Apple Symbols" charset="0"/>
                <a:cs typeface="Apple Symbols" charset="0"/>
              </a:rPr>
            </a:br>
            <a:br>
              <a:rPr lang="en-US" dirty="0">
                <a:latin typeface="Apple Symbols" charset="0"/>
                <a:ea typeface="Apple Symbols" charset="0"/>
                <a:cs typeface="Apple Symbols" charset="0"/>
              </a:rPr>
            </a:br>
            <a:br>
              <a:rPr lang="en-US" dirty="0">
                <a:latin typeface="Apple Symbols" charset="0"/>
                <a:ea typeface="Apple Symbols" charset="0"/>
                <a:cs typeface="Apple Symbols" charset="0"/>
              </a:rPr>
            </a:br>
            <a:r>
              <a:rPr lang="en-US" dirty="0">
                <a:latin typeface="Apple Symbols" charset="0"/>
                <a:ea typeface="Apple Symbols" charset="0"/>
                <a:cs typeface="Apple Symbols" charset="0"/>
              </a:rPr>
              <a:t>Universal Learning Systems</a:t>
            </a:r>
            <a:br>
              <a:rPr lang="en-US" dirty="0">
                <a:latin typeface="Apple Symbols" charset="0"/>
                <a:ea typeface="Apple Symbols" charset="0"/>
                <a:cs typeface="Apple Symbols" charset="0"/>
              </a:rPr>
            </a:br>
            <a:br>
              <a:rPr lang="en-US" dirty="0">
                <a:latin typeface="Apple Symbols" charset="0"/>
                <a:ea typeface="Apple Symbols" charset="0"/>
                <a:cs typeface="Apple Symbols" charset="0"/>
              </a:rPr>
            </a:br>
            <a:r>
              <a:rPr lang="en-US" sz="3100" b="1" dirty="0">
                <a:latin typeface="Apple Symbols" charset="0"/>
                <a:ea typeface="Apple Symbols" charset="0"/>
                <a:cs typeface="Apple Symbols" charset="0"/>
              </a:rPr>
              <a:t>EYDP Project Kick-off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33157"/>
            <a:ext cx="9144000" cy="2481943"/>
          </a:xfrm>
        </p:spPr>
        <p:txBody>
          <a:bodyPr>
            <a:normAutofit/>
          </a:bodyPr>
          <a:lstStyle/>
          <a:p>
            <a:endParaRPr lang="en-US" sz="3600" dirty="0">
              <a:latin typeface="Apple Symbols" charset="0"/>
              <a:ea typeface="Apple Symbols" charset="0"/>
              <a:cs typeface="Apple Symbols" charset="0"/>
            </a:endParaRPr>
          </a:p>
          <a:p>
            <a:pPr algn="l"/>
            <a:r>
              <a:rPr lang="en-US" sz="3600" dirty="0">
                <a:latin typeface="Apple Symbols" charset="0"/>
                <a:ea typeface="Apple Symbols" charset="0"/>
                <a:cs typeface="Apple Symbols" charset="0"/>
              </a:rPr>
              <a:t>   Dr. Alan Bruce		Imelda Graham</a:t>
            </a:r>
          </a:p>
          <a:p>
            <a:pPr algn="l"/>
            <a:r>
              <a:rPr lang="en-US" sz="3600" dirty="0">
                <a:latin typeface="Apple Symbols" charset="0"/>
                <a:ea typeface="Apple Symbols" charset="0"/>
                <a:cs typeface="Apple Symbols" charset="0"/>
              </a:rPr>
              <a:t>   </a:t>
            </a:r>
            <a:r>
              <a:rPr lang="en-US" sz="3600" dirty="0">
                <a:solidFill>
                  <a:schemeClr val="bg1"/>
                </a:solidFill>
                <a:latin typeface="Apple Symbols" charset="0"/>
                <a:ea typeface="Apple Symbols" charset="0"/>
                <a:cs typeface="Apple Symbols" charset="0"/>
              </a:rPr>
              <a:t>12 December 2022</a:t>
            </a:r>
          </a:p>
        </p:txBody>
      </p:sp>
    </p:spTree>
    <p:extLst>
      <p:ext uri="{BB962C8B-B14F-4D97-AF65-F5344CB8AC3E}">
        <p14:creationId xmlns:p14="http://schemas.microsoft.com/office/powerpoint/2010/main" val="1972571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buClr>
                <a:schemeClr val="dk1"/>
              </a:buClr>
              <a:buSzPct val="39285"/>
            </a:pPr>
            <a:r>
              <a:rPr lang="en"/>
              <a:t>Innovative learning - University collaboration</a:t>
            </a:r>
            <a:endParaRPr/>
          </a:p>
        </p:txBody>
      </p:sp>
      <p:pic>
        <p:nvPicPr>
          <p:cNvPr id="109" name="Google Shape;10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96133" y="5494190"/>
            <a:ext cx="2902435" cy="1192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3751" y="1666979"/>
            <a:ext cx="6205335" cy="37768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111" name="Google Shape;111;p19"/>
          <p:cNvSpPr txBox="1"/>
          <p:nvPr/>
        </p:nvSpPr>
        <p:spPr>
          <a:xfrm>
            <a:off x="-82768" y="1551485"/>
            <a:ext cx="2298800" cy="4572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304792" indent="-194728">
              <a:lnSpc>
                <a:spcPct val="90000"/>
              </a:lnSpc>
              <a:buClr>
                <a:srgbClr val="000000"/>
              </a:buClr>
              <a:buSzPts val="700"/>
              <a:buChar char="•"/>
            </a:pPr>
            <a:r>
              <a:rPr lang="en" sz="933" b="1" dirty="0"/>
              <a:t>University of Illinois (1997-2002)</a:t>
            </a:r>
            <a:endParaRPr sz="933" b="1" dirty="0"/>
          </a:p>
          <a:p>
            <a:pPr marL="304792" indent="-194728">
              <a:lnSpc>
                <a:spcPct val="90000"/>
              </a:lnSpc>
              <a:spcBef>
                <a:spcPts val="1333"/>
              </a:spcBef>
              <a:buClr>
                <a:srgbClr val="000000"/>
              </a:buClr>
              <a:buSzPts val="700"/>
              <a:buChar char="•"/>
            </a:pPr>
            <a:r>
              <a:rPr lang="en" sz="933" b="1" dirty="0"/>
              <a:t>University of Wisconsin (2003- present)</a:t>
            </a:r>
            <a:endParaRPr sz="933" b="1" dirty="0"/>
          </a:p>
          <a:p>
            <a:pPr marL="304792" indent="-194728">
              <a:lnSpc>
                <a:spcPct val="90000"/>
              </a:lnSpc>
              <a:spcBef>
                <a:spcPts val="1333"/>
              </a:spcBef>
              <a:buClr>
                <a:srgbClr val="000000"/>
              </a:buClr>
              <a:buSzPts val="700"/>
              <a:buChar char="•"/>
            </a:pPr>
            <a:r>
              <a:rPr lang="en" sz="933" b="1" dirty="0"/>
              <a:t>University of Memphis (2005- present)</a:t>
            </a:r>
            <a:endParaRPr sz="933" b="1" dirty="0"/>
          </a:p>
          <a:p>
            <a:pPr marL="609585">
              <a:lnSpc>
                <a:spcPct val="90000"/>
              </a:lnSpc>
              <a:spcBef>
                <a:spcPts val="1333"/>
              </a:spcBef>
            </a:pPr>
            <a:endParaRPr sz="933" b="1" dirty="0"/>
          </a:p>
          <a:p>
            <a:pPr>
              <a:lnSpc>
                <a:spcPct val="90000"/>
              </a:lnSpc>
              <a:spcBef>
                <a:spcPts val="1333"/>
              </a:spcBef>
            </a:pPr>
            <a:endParaRPr sz="933" b="1" dirty="0">
              <a:solidFill>
                <a:schemeClr val="dk2"/>
              </a:solidFill>
            </a:endParaRPr>
          </a:p>
          <a:p>
            <a:pPr>
              <a:lnSpc>
                <a:spcPct val="90000"/>
              </a:lnSpc>
              <a:spcBef>
                <a:spcPts val="1333"/>
              </a:spcBef>
            </a:pPr>
            <a:endParaRPr sz="933" b="1" dirty="0">
              <a:solidFill>
                <a:schemeClr val="dk2"/>
              </a:solidFill>
            </a:endParaRPr>
          </a:p>
          <a:p>
            <a:pPr>
              <a:lnSpc>
                <a:spcPct val="90000"/>
              </a:lnSpc>
              <a:spcBef>
                <a:spcPts val="1333"/>
              </a:spcBef>
            </a:pPr>
            <a:endParaRPr sz="933" b="1" dirty="0">
              <a:solidFill>
                <a:schemeClr val="dk2"/>
              </a:solidFill>
            </a:endParaRPr>
          </a:p>
          <a:p>
            <a:pPr marL="304792" indent="-194728">
              <a:lnSpc>
                <a:spcPct val="90000"/>
              </a:lnSpc>
              <a:spcBef>
                <a:spcPts val="1333"/>
              </a:spcBef>
              <a:buClr>
                <a:srgbClr val="000000"/>
              </a:buClr>
              <a:buSzPts val="700"/>
              <a:buChar char="•"/>
            </a:pPr>
            <a:r>
              <a:rPr lang="en" sz="933" b="1" dirty="0"/>
              <a:t>UNAE Ecuador (2017 – </a:t>
            </a:r>
            <a:r>
              <a:rPr lang="en" sz="933" b="1" dirty="0" err="1"/>
              <a:t>presen</a:t>
            </a:r>
            <a:r>
              <a:rPr lang="en" sz="933" b="1" dirty="0"/>
              <a:t>)</a:t>
            </a:r>
            <a:endParaRPr lang="en-US" sz="933" b="1" dirty="0"/>
          </a:p>
          <a:p>
            <a:pPr marL="304792" indent="-194728">
              <a:lnSpc>
                <a:spcPct val="90000"/>
              </a:lnSpc>
              <a:spcBef>
                <a:spcPts val="1333"/>
              </a:spcBef>
              <a:buClr>
                <a:srgbClr val="000000"/>
              </a:buClr>
              <a:buSzPts val="700"/>
              <a:buChar char="•"/>
            </a:pPr>
            <a:endParaRPr lang="en-US" sz="933" b="1" dirty="0"/>
          </a:p>
          <a:p>
            <a:pPr marL="304792" indent="-194728">
              <a:lnSpc>
                <a:spcPct val="90000"/>
              </a:lnSpc>
              <a:spcBef>
                <a:spcPts val="1333"/>
              </a:spcBef>
              <a:buClr>
                <a:srgbClr val="000000"/>
              </a:buClr>
              <a:buSzPts val="700"/>
              <a:buChar char="•"/>
            </a:pPr>
            <a:endParaRPr lang="en-US" sz="933" b="1" dirty="0"/>
          </a:p>
          <a:p>
            <a:pPr marL="304792" indent="-194728">
              <a:lnSpc>
                <a:spcPct val="90000"/>
              </a:lnSpc>
              <a:spcBef>
                <a:spcPts val="1333"/>
              </a:spcBef>
              <a:buClr>
                <a:srgbClr val="000000"/>
              </a:buClr>
              <a:buSzPts val="700"/>
              <a:buChar char="•"/>
            </a:pPr>
            <a:endParaRPr lang="en-US" sz="933" b="1" dirty="0"/>
          </a:p>
          <a:p>
            <a:pPr marL="304792" indent="-194728">
              <a:lnSpc>
                <a:spcPct val="90000"/>
              </a:lnSpc>
              <a:spcBef>
                <a:spcPts val="1333"/>
              </a:spcBef>
              <a:buClr>
                <a:srgbClr val="000000"/>
              </a:buClr>
              <a:buSzPts val="700"/>
              <a:buChar char="•"/>
            </a:pPr>
            <a:endParaRPr lang="en-US" sz="933" b="1" dirty="0"/>
          </a:p>
          <a:p>
            <a:pPr marL="304792" indent="-194728">
              <a:lnSpc>
                <a:spcPct val="90000"/>
              </a:lnSpc>
              <a:spcBef>
                <a:spcPts val="1333"/>
              </a:spcBef>
              <a:buClr>
                <a:srgbClr val="000000"/>
              </a:buClr>
              <a:buSzPts val="700"/>
              <a:buChar char="•"/>
            </a:pPr>
            <a:r>
              <a:rPr lang="en-US" sz="933" b="1" dirty="0" err="1"/>
              <a:t>Université</a:t>
            </a:r>
            <a:r>
              <a:rPr lang="en-US" sz="933" b="1" dirty="0"/>
              <a:t> </a:t>
            </a:r>
            <a:r>
              <a:rPr lang="en-US" sz="933" b="1" dirty="0" err="1"/>
              <a:t>Catholique</a:t>
            </a:r>
            <a:r>
              <a:rPr lang="en-US" sz="933" b="1" dirty="0"/>
              <a:t> de Madagascar, </a:t>
            </a:r>
            <a:r>
              <a:rPr lang="en-US" sz="933" b="1" dirty="0" err="1"/>
              <a:t>Antanarivo</a:t>
            </a:r>
            <a:r>
              <a:rPr lang="en-US" sz="933" b="1" dirty="0"/>
              <a:t> (2021-</a:t>
            </a:r>
            <a:endParaRPr sz="933" b="1" dirty="0"/>
          </a:p>
        </p:txBody>
      </p:sp>
      <p:sp>
        <p:nvSpPr>
          <p:cNvPr id="112" name="Google Shape;112;p19"/>
          <p:cNvSpPr txBox="1"/>
          <p:nvPr/>
        </p:nvSpPr>
        <p:spPr>
          <a:xfrm>
            <a:off x="8811233" y="3361813"/>
            <a:ext cx="3273200" cy="26134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>
              <a:lnSpc>
                <a:spcPct val="90000"/>
              </a:lnSpc>
              <a:spcBef>
                <a:spcPts val="1333"/>
              </a:spcBef>
            </a:pPr>
            <a:endParaRPr sz="933" dirty="0"/>
          </a:p>
          <a:p>
            <a:pPr>
              <a:lnSpc>
                <a:spcPct val="90000"/>
              </a:lnSpc>
              <a:spcBef>
                <a:spcPts val="1333"/>
              </a:spcBef>
            </a:pPr>
            <a:r>
              <a:rPr lang="en" sz="933" b="1" dirty="0"/>
              <a:t>CCNU Wuhan (2006- present)</a:t>
            </a:r>
            <a:endParaRPr sz="933" b="1" dirty="0"/>
          </a:p>
          <a:p>
            <a:pPr>
              <a:lnSpc>
                <a:spcPct val="90000"/>
              </a:lnSpc>
              <a:spcBef>
                <a:spcPts val="1333"/>
              </a:spcBef>
            </a:pPr>
            <a:r>
              <a:rPr lang="en" sz="933" b="1" dirty="0"/>
              <a:t>Open University of Hong Kong (2015 – present)</a:t>
            </a:r>
            <a:endParaRPr sz="933" b="1" dirty="0"/>
          </a:p>
          <a:p>
            <a:pPr>
              <a:lnSpc>
                <a:spcPct val="90000"/>
              </a:lnSpc>
              <a:spcBef>
                <a:spcPts val="1333"/>
              </a:spcBef>
            </a:pPr>
            <a:r>
              <a:rPr lang="en" sz="933" b="1" dirty="0" err="1"/>
              <a:t>Hamdan</a:t>
            </a:r>
            <a:r>
              <a:rPr lang="en" sz="933" b="1" dirty="0"/>
              <a:t> bin Mohamed University, Dubai (2015)</a:t>
            </a:r>
            <a:endParaRPr sz="933" b="1" dirty="0"/>
          </a:p>
          <a:p>
            <a:pPr>
              <a:lnSpc>
                <a:spcPct val="90000"/>
              </a:lnSpc>
              <a:spcBef>
                <a:spcPts val="1333"/>
              </a:spcBef>
            </a:pPr>
            <a:r>
              <a:rPr lang="en" sz="933" b="1" dirty="0"/>
              <a:t>NCUE Taiwan (2016 – present Professorship)</a:t>
            </a:r>
            <a:endParaRPr lang="en-US" sz="933" b="1" dirty="0"/>
          </a:p>
          <a:p>
            <a:pPr>
              <a:lnSpc>
                <a:spcPct val="90000"/>
              </a:lnSpc>
              <a:spcBef>
                <a:spcPts val="1333"/>
              </a:spcBef>
            </a:pPr>
            <a:r>
              <a:rPr lang="en-US" sz="933" b="1" dirty="0"/>
              <a:t>Charles Sturt University, </a:t>
            </a:r>
            <a:r>
              <a:rPr lang="en-US" sz="933" b="1" dirty="0" err="1"/>
              <a:t>Austrtalia</a:t>
            </a:r>
            <a:r>
              <a:rPr lang="en-US" sz="933" b="1" dirty="0"/>
              <a:t> (2015- present)</a:t>
            </a:r>
            <a:endParaRPr sz="933" b="1" dirty="0"/>
          </a:p>
          <a:p>
            <a:pPr>
              <a:lnSpc>
                <a:spcPct val="90000"/>
              </a:lnSpc>
              <a:spcBef>
                <a:spcPts val="1333"/>
              </a:spcBef>
            </a:pPr>
            <a:endParaRPr sz="933" b="1" dirty="0"/>
          </a:p>
          <a:p>
            <a:pPr>
              <a:lnSpc>
                <a:spcPct val="90000"/>
              </a:lnSpc>
              <a:spcBef>
                <a:spcPts val="1333"/>
              </a:spcBef>
            </a:pPr>
            <a:endParaRPr sz="933" b="1" dirty="0"/>
          </a:p>
        </p:txBody>
      </p:sp>
      <p:sp>
        <p:nvSpPr>
          <p:cNvPr id="113" name="Google Shape;113;p19"/>
          <p:cNvSpPr txBox="1"/>
          <p:nvPr/>
        </p:nvSpPr>
        <p:spPr>
          <a:xfrm>
            <a:off x="6492633" y="5785701"/>
            <a:ext cx="1646400" cy="533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933" b="1" dirty="0"/>
              <a:t>Al Quds Open University,</a:t>
            </a:r>
          </a:p>
          <a:p>
            <a:r>
              <a:rPr lang="en" sz="933" b="1" dirty="0"/>
              <a:t>Palestine</a:t>
            </a:r>
            <a:endParaRPr sz="933" b="1" dirty="0"/>
          </a:p>
        </p:txBody>
      </p:sp>
      <p:sp>
        <p:nvSpPr>
          <p:cNvPr id="114" name="Google Shape;114;p19"/>
          <p:cNvSpPr txBox="1"/>
          <p:nvPr/>
        </p:nvSpPr>
        <p:spPr>
          <a:xfrm>
            <a:off x="8699167" y="1218537"/>
            <a:ext cx="3624000" cy="2555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364058">
              <a:lnSpc>
                <a:spcPct val="90000"/>
              </a:lnSpc>
              <a:spcBef>
                <a:spcPts val="1333"/>
              </a:spcBef>
              <a:buClr>
                <a:schemeClr val="lt1"/>
              </a:buClr>
              <a:buSzPts val="700"/>
              <a:buChar char="•"/>
            </a:pPr>
            <a:r>
              <a:rPr lang="en" sz="933" b="1"/>
              <a:t>NUI Cork (1999- present)</a:t>
            </a:r>
            <a:endParaRPr sz="933" b="1"/>
          </a:p>
          <a:p>
            <a:pPr marL="609585" indent="-364058">
              <a:lnSpc>
                <a:spcPct val="90000"/>
              </a:lnSpc>
              <a:buClr>
                <a:schemeClr val="lt1"/>
              </a:buClr>
              <a:buSzPts val="700"/>
              <a:buChar char="•"/>
            </a:pPr>
            <a:endParaRPr sz="933" b="1"/>
          </a:p>
          <a:p>
            <a:pPr marL="609585" indent="-364058">
              <a:lnSpc>
                <a:spcPct val="90000"/>
              </a:lnSpc>
              <a:buClr>
                <a:schemeClr val="lt1"/>
              </a:buClr>
              <a:buSzPts val="700"/>
              <a:buChar char="•"/>
            </a:pPr>
            <a:r>
              <a:rPr lang="en" sz="933" b="1"/>
              <a:t>NUI Galway (2001- present)</a:t>
            </a:r>
            <a:endParaRPr sz="933" b="1"/>
          </a:p>
          <a:p>
            <a:pPr marL="609585" indent="-364058">
              <a:lnSpc>
                <a:spcPct val="90000"/>
              </a:lnSpc>
              <a:buClr>
                <a:schemeClr val="lt1"/>
              </a:buClr>
              <a:buSzPts val="700"/>
              <a:buChar char="•"/>
            </a:pPr>
            <a:endParaRPr sz="933" b="1"/>
          </a:p>
          <a:p>
            <a:pPr marL="609585" indent="-364058">
              <a:lnSpc>
                <a:spcPct val="90000"/>
              </a:lnSpc>
              <a:buClr>
                <a:schemeClr val="lt1"/>
              </a:buClr>
              <a:buSzPts val="700"/>
              <a:buChar char="•"/>
            </a:pPr>
            <a:r>
              <a:rPr lang="en" sz="933" b="1"/>
              <a:t>University of Edinburgh (2009 – 14)</a:t>
            </a:r>
            <a:endParaRPr sz="933" b="1"/>
          </a:p>
          <a:p>
            <a:pPr marL="609585" indent="-364058">
              <a:lnSpc>
                <a:spcPct val="90000"/>
              </a:lnSpc>
              <a:buClr>
                <a:schemeClr val="lt1"/>
              </a:buClr>
              <a:buSzPts val="700"/>
              <a:buChar char="•"/>
            </a:pPr>
            <a:endParaRPr sz="933" b="1"/>
          </a:p>
          <a:p>
            <a:pPr marL="609585" indent="-364058">
              <a:lnSpc>
                <a:spcPct val="90000"/>
              </a:lnSpc>
              <a:buClr>
                <a:schemeClr val="lt1"/>
              </a:buClr>
              <a:buSzPts val="700"/>
              <a:buChar char="•"/>
            </a:pPr>
            <a:r>
              <a:rPr lang="en" sz="933" b="1"/>
              <a:t>Queens University Belfast (2011- present)</a:t>
            </a:r>
            <a:endParaRPr sz="933" b="1"/>
          </a:p>
          <a:p>
            <a:pPr marL="1219170" lvl="1" indent="-364058">
              <a:lnSpc>
                <a:spcPct val="90000"/>
              </a:lnSpc>
              <a:buClr>
                <a:schemeClr val="lt1"/>
              </a:buClr>
              <a:buSzPts val="700"/>
              <a:buChar char="•"/>
            </a:pPr>
            <a:endParaRPr sz="933" b="1"/>
          </a:p>
          <a:p>
            <a:pPr marL="609585" indent="-364058">
              <a:lnSpc>
                <a:spcPct val="90000"/>
              </a:lnSpc>
              <a:buClr>
                <a:schemeClr val="lt1"/>
              </a:buClr>
              <a:buSzPts val="700"/>
              <a:buChar char="•"/>
            </a:pPr>
            <a:r>
              <a:rPr lang="en" sz="933" b="1"/>
              <a:t>NHL Leeuwarden (2013 – present)</a:t>
            </a:r>
            <a:endParaRPr sz="933" b="1"/>
          </a:p>
          <a:p>
            <a:pPr marL="609585" indent="-364058">
              <a:lnSpc>
                <a:spcPct val="90000"/>
              </a:lnSpc>
              <a:buClr>
                <a:schemeClr val="lt1"/>
              </a:buClr>
              <a:buSzPts val="700"/>
              <a:buChar char="•"/>
            </a:pPr>
            <a:endParaRPr sz="933" b="1"/>
          </a:p>
          <a:p>
            <a:pPr marL="609585" indent="-364058">
              <a:lnSpc>
                <a:spcPct val="90000"/>
              </a:lnSpc>
              <a:buClr>
                <a:schemeClr val="lt1"/>
              </a:buClr>
              <a:buSzPts val="700"/>
              <a:buChar char="•"/>
            </a:pPr>
            <a:r>
              <a:rPr lang="en" sz="933" b="1"/>
              <a:t>Open University of Catalonia, Barcelona (2013-present)</a:t>
            </a:r>
            <a:endParaRPr sz="933" b="1"/>
          </a:p>
          <a:p>
            <a:pPr>
              <a:lnSpc>
                <a:spcPct val="90000"/>
              </a:lnSpc>
              <a:spcBef>
                <a:spcPts val="1333"/>
              </a:spcBef>
            </a:pPr>
            <a:endParaRPr sz="933" b="1">
              <a:solidFill>
                <a:schemeClr val="dk1"/>
              </a:solidFill>
            </a:endParaRPr>
          </a:p>
          <a:p>
            <a:pPr>
              <a:lnSpc>
                <a:spcPct val="90000"/>
              </a:lnSpc>
              <a:spcBef>
                <a:spcPts val="1333"/>
              </a:spcBef>
            </a:pPr>
            <a:r>
              <a:rPr lang="en" sz="933" b="1">
                <a:solidFill>
                  <a:schemeClr val="dk1"/>
                </a:solidFill>
              </a:rPr>
              <a:t>    University of Beijing (2017 – present)</a:t>
            </a:r>
            <a:endParaRPr sz="1600" b="1">
              <a:solidFill>
                <a:schemeClr val="dk2"/>
              </a:solidFill>
            </a:endParaRPr>
          </a:p>
        </p:txBody>
      </p:sp>
      <p:cxnSp>
        <p:nvCxnSpPr>
          <p:cNvPr id="115" name="Google Shape;115;p19"/>
          <p:cNvCxnSpPr/>
          <p:nvPr/>
        </p:nvCxnSpPr>
        <p:spPr>
          <a:xfrm>
            <a:off x="2299000" y="1743733"/>
            <a:ext cx="1617200" cy="7208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" name="Google Shape;116;p19"/>
          <p:cNvCxnSpPr/>
          <p:nvPr/>
        </p:nvCxnSpPr>
        <p:spPr>
          <a:xfrm>
            <a:off x="2374482" y="1958133"/>
            <a:ext cx="1626967" cy="4383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7" name="Google Shape;117;p19"/>
          <p:cNvCxnSpPr/>
          <p:nvPr/>
        </p:nvCxnSpPr>
        <p:spPr>
          <a:xfrm>
            <a:off x="2213751" y="2566591"/>
            <a:ext cx="1614016" cy="36719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8" name="Google Shape;118;p19"/>
          <p:cNvCxnSpPr/>
          <p:nvPr/>
        </p:nvCxnSpPr>
        <p:spPr>
          <a:xfrm flipV="1">
            <a:off x="2235533" y="3674157"/>
            <a:ext cx="1890000" cy="407543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9" name="Google Shape;119;p19"/>
          <p:cNvCxnSpPr/>
          <p:nvPr/>
        </p:nvCxnSpPr>
        <p:spPr>
          <a:xfrm>
            <a:off x="5892137" y="2835754"/>
            <a:ext cx="1052400" cy="30976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0" name="Google Shape;120;p19"/>
          <p:cNvCxnSpPr/>
          <p:nvPr/>
        </p:nvCxnSpPr>
        <p:spPr>
          <a:xfrm flipH="1">
            <a:off x="5176187" y="1413355"/>
            <a:ext cx="4052400" cy="8864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1" name="Google Shape;121;p19"/>
          <p:cNvCxnSpPr/>
          <p:nvPr/>
        </p:nvCxnSpPr>
        <p:spPr>
          <a:xfrm flipH="1">
            <a:off x="5208660" y="1703914"/>
            <a:ext cx="4052400" cy="5652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2" name="Google Shape;122;p19"/>
          <p:cNvCxnSpPr/>
          <p:nvPr/>
        </p:nvCxnSpPr>
        <p:spPr>
          <a:xfrm flipH="1">
            <a:off x="5260733" y="1939046"/>
            <a:ext cx="4032800" cy="2728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3" name="Google Shape;123;p19"/>
          <p:cNvCxnSpPr/>
          <p:nvPr/>
        </p:nvCxnSpPr>
        <p:spPr>
          <a:xfrm flipH="1">
            <a:off x="5185921" y="2245367"/>
            <a:ext cx="4062000" cy="876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4" name="Google Shape;124;p19"/>
          <p:cNvCxnSpPr/>
          <p:nvPr/>
        </p:nvCxnSpPr>
        <p:spPr>
          <a:xfrm rot="10800000">
            <a:off x="5396933" y="2346911"/>
            <a:ext cx="3799200" cy="1460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5" name="Google Shape;125;p19"/>
          <p:cNvCxnSpPr/>
          <p:nvPr/>
        </p:nvCxnSpPr>
        <p:spPr>
          <a:xfrm rot="10800000">
            <a:off x="5341239" y="2571889"/>
            <a:ext cx="3925600" cy="1464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6" name="Google Shape;126;p19"/>
          <p:cNvCxnSpPr/>
          <p:nvPr/>
        </p:nvCxnSpPr>
        <p:spPr>
          <a:xfrm flipH="1" flipV="1">
            <a:off x="7124702" y="2831346"/>
            <a:ext cx="1646434" cy="1015768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7" name="Google Shape;127;p19"/>
          <p:cNvCxnSpPr/>
          <p:nvPr/>
        </p:nvCxnSpPr>
        <p:spPr>
          <a:xfrm rot="10800000">
            <a:off x="7234860" y="3028025"/>
            <a:ext cx="1646400" cy="9448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8" name="Google Shape;128;p19"/>
          <p:cNvCxnSpPr/>
          <p:nvPr/>
        </p:nvCxnSpPr>
        <p:spPr>
          <a:xfrm flipH="1" flipV="1">
            <a:off x="6212415" y="2978345"/>
            <a:ext cx="2748012" cy="165388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9" name="Google Shape;129;p19"/>
          <p:cNvCxnSpPr/>
          <p:nvPr/>
        </p:nvCxnSpPr>
        <p:spPr>
          <a:xfrm rot="10800000">
            <a:off x="7366900" y="2997143"/>
            <a:ext cx="1588000" cy="12176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0" name="Google Shape;130;p19"/>
          <p:cNvCxnSpPr/>
          <p:nvPr/>
        </p:nvCxnSpPr>
        <p:spPr>
          <a:xfrm flipH="1" flipV="1">
            <a:off x="7113098" y="2576424"/>
            <a:ext cx="1722435" cy="794109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" name="Straight Connector 2"/>
          <p:cNvCxnSpPr/>
          <p:nvPr/>
        </p:nvCxnSpPr>
        <p:spPr>
          <a:xfrm flipV="1">
            <a:off x="1764352" y="3984169"/>
            <a:ext cx="4388428" cy="16833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634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Milestones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Company based learning: Waterford Crystal</a:t>
            </a:r>
          </a:p>
          <a:p>
            <a:r>
              <a:rPr lang="en-US" dirty="0"/>
              <a:t>Academic innovation: Limerick Institute of Technology</a:t>
            </a:r>
          </a:p>
          <a:p>
            <a:r>
              <a:rPr lang="en-US" dirty="0"/>
              <a:t>Pioneering learning disability: University of Illinois</a:t>
            </a:r>
          </a:p>
          <a:p>
            <a:r>
              <a:rPr lang="en-US" dirty="0"/>
              <a:t>Adult education: Cork and Galway </a:t>
            </a:r>
          </a:p>
          <a:p>
            <a:r>
              <a:rPr lang="en-US" dirty="0"/>
              <a:t>Strategic planning: disability, rehabilitation, drugs sectors</a:t>
            </a:r>
          </a:p>
          <a:p>
            <a:r>
              <a:rPr lang="en-US" dirty="0"/>
              <a:t>Diversity and equality</a:t>
            </a:r>
          </a:p>
          <a:p>
            <a:r>
              <a:rPr lang="en-US" dirty="0"/>
              <a:t>Strategic evaluation</a:t>
            </a:r>
          </a:p>
          <a:p>
            <a:r>
              <a:rPr lang="en-US" dirty="0"/>
              <a:t>Conflict Resolution programs: Bosnia, Kosovo, Cyprus, Euzkadi, N. Ireland, Palestine</a:t>
            </a:r>
          </a:p>
          <a:p>
            <a:r>
              <a:rPr lang="en-US" dirty="0"/>
              <a:t>Migration and inclusion</a:t>
            </a:r>
          </a:p>
          <a:p>
            <a:r>
              <a:rPr lang="en-US" dirty="0"/>
              <a:t>Distance and e-learning</a:t>
            </a:r>
          </a:p>
          <a:p>
            <a:r>
              <a:rPr lang="en-US" dirty="0"/>
              <a:t>Innovative employer based training</a:t>
            </a:r>
          </a:p>
          <a:p>
            <a:r>
              <a:rPr lang="en-US" dirty="0"/>
              <a:t>Refugee education</a:t>
            </a:r>
          </a:p>
          <a:p>
            <a:r>
              <a:rPr lang="en-US" dirty="0"/>
              <a:t>E-Learning national policy research and development: Jordan and Saudi Arabia</a:t>
            </a:r>
          </a:p>
        </p:txBody>
      </p:sp>
    </p:spTree>
    <p:extLst>
      <p:ext uri="{BB962C8B-B14F-4D97-AF65-F5344CB8AC3E}">
        <p14:creationId xmlns:p14="http://schemas.microsoft.com/office/powerpoint/2010/main" val="1328184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EDEN Symposium, UOC, Barcelona 2018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1280" y="2179320"/>
            <a:ext cx="5196840" cy="454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59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focus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Enhanced e-learning programs/AI</a:t>
            </a:r>
          </a:p>
          <a:p>
            <a:r>
              <a:rPr lang="en-US" dirty="0"/>
              <a:t>Research and development on innovation</a:t>
            </a:r>
          </a:p>
          <a:p>
            <a:r>
              <a:rPr lang="en-US" dirty="0"/>
              <a:t>Capacity development in NGO sector</a:t>
            </a:r>
          </a:p>
          <a:p>
            <a:r>
              <a:rPr lang="en-US" dirty="0"/>
              <a:t>Transformative conflict resolution </a:t>
            </a:r>
          </a:p>
          <a:p>
            <a:r>
              <a:rPr lang="en-US" dirty="0"/>
              <a:t>Professional competence and quality</a:t>
            </a:r>
          </a:p>
          <a:p>
            <a:r>
              <a:rPr lang="en-US" dirty="0"/>
              <a:t>Sustainable employment innovation</a:t>
            </a:r>
          </a:p>
          <a:p>
            <a:r>
              <a:rPr lang="en-US" dirty="0"/>
              <a:t>Academic linkage and course development</a:t>
            </a:r>
          </a:p>
          <a:p>
            <a:r>
              <a:rPr lang="en-US" dirty="0"/>
              <a:t>Early childhood innovation in training</a:t>
            </a:r>
          </a:p>
          <a:p>
            <a:r>
              <a:rPr lang="en-US" dirty="0"/>
              <a:t>UDL and disability integration focus</a:t>
            </a:r>
          </a:p>
        </p:txBody>
      </p:sp>
      <p:pic>
        <p:nvPicPr>
          <p:cNvPr id="4" name="Google Shape;139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65590" y="2783155"/>
            <a:ext cx="3396551" cy="2480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0584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ULS contribution to IHES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E" dirty="0"/>
              <a:t>Dissemination </a:t>
            </a:r>
          </a:p>
          <a:p>
            <a:r>
              <a:rPr lang="en-IE" dirty="0"/>
              <a:t>Evaluation</a:t>
            </a:r>
          </a:p>
          <a:p>
            <a:r>
              <a:rPr lang="en-IE" dirty="0"/>
              <a:t>Global Learning focus</a:t>
            </a:r>
          </a:p>
          <a:p>
            <a:r>
              <a:rPr lang="en-IE" dirty="0"/>
              <a:t>Additional inputs to project management</a:t>
            </a:r>
          </a:p>
          <a:p>
            <a:r>
              <a:rPr lang="en-IE" dirty="0"/>
              <a:t>Networking</a:t>
            </a:r>
          </a:p>
          <a:p>
            <a:r>
              <a:rPr lang="en-IE" dirty="0"/>
              <a:t>Rehabilitation expertise</a:t>
            </a:r>
          </a:p>
          <a:p>
            <a:r>
              <a:rPr lang="en-IE" dirty="0"/>
              <a:t>Robust publication/presentation schedule</a:t>
            </a:r>
          </a:p>
          <a:p>
            <a:r>
              <a:rPr lang="en-IE" dirty="0"/>
              <a:t>Intercultural focus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19156" y="12967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6170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NCUE Taiwan, Professorship 2016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1950720"/>
            <a:ext cx="8111067" cy="4450081"/>
          </a:xfrm>
        </p:spPr>
      </p:pic>
    </p:spTree>
    <p:extLst>
      <p:ext uri="{BB962C8B-B14F-4D97-AF65-F5344CB8AC3E}">
        <p14:creationId xmlns:p14="http://schemas.microsoft.com/office/powerpoint/2010/main" val="2017196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Education: Greece &amp; Lesvos 2016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950720"/>
            <a:ext cx="4436533" cy="490728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535" y="1950720"/>
            <a:ext cx="4509346" cy="490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743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TEFL-ePAL launch, Anadolu University 2019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2072640"/>
            <a:ext cx="7467600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23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EASME Report Expert Inputs: Brussels 2019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5029" y="2336800"/>
            <a:ext cx="6937828" cy="41220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6922" y="2206170"/>
            <a:ext cx="3506107" cy="438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83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Universal Learning Systems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2128681"/>
          </a:xfrm>
        </p:spPr>
        <p:txBody>
          <a:bodyPr>
            <a:normAutofit/>
          </a:bodyPr>
          <a:lstStyle/>
          <a:p>
            <a:r>
              <a:rPr lang="en-US" dirty="0">
                <a:hlinkClick r:id="" action="ppaction://noaction"/>
              </a:rPr>
              <a:t>www.ulsystems.com</a:t>
            </a:r>
            <a:endParaRPr lang="en-US" dirty="0"/>
          </a:p>
          <a:p>
            <a:r>
              <a:rPr lang="en-US" dirty="0">
                <a:hlinkClick r:id="rId2"/>
              </a:rPr>
              <a:t>www.changelearning.eu</a:t>
            </a:r>
            <a:endParaRPr lang="en-US" dirty="0"/>
          </a:p>
          <a:p>
            <a:endParaRPr lang="en-US" dirty="0"/>
          </a:p>
          <a:p>
            <a:pPr lvl="0" algn="l">
              <a:lnSpc>
                <a:spcPct val="70000"/>
              </a:lnSpc>
              <a:buClr>
                <a:schemeClr val="lt1"/>
              </a:buClr>
              <a:buSzPts val="425"/>
            </a:pPr>
            <a:r>
              <a:rPr lang="en-US" u="sng" dirty="0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abruce@ulsystems.com</a:t>
            </a:r>
            <a:endParaRPr lang="en-US" dirty="0"/>
          </a:p>
          <a:p>
            <a:pPr lvl="0" algn="l">
              <a:lnSpc>
                <a:spcPct val="70000"/>
              </a:lnSpc>
              <a:buClr>
                <a:schemeClr val="lt1"/>
              </a:buClr>
              <a:buSzPts val="425"/>
            </a:pPr>
            <a:r>
              <a:rPr lang="en-US" u="sng" dirty="0" err="1">
                <a:solidFill>
                  <a:schemeClr val="accent5"/>
                </a:solidFill>
              </a:rPr>
              <a:t>imeldag@gmail.com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213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4400" b="1" dirty="0">
                <a:solidFill>
                  <a:srgbClr val="FF0000"/>
                </a:solidFill>
              </a:rPr>
            </a:br>
            <a:br>
              <a:rPr lang="en-US" sz="4400" b="1" dirty="0">
                <a:solidFill>
                  <a:srgbClr val="FF0000"/>
                </a:solidFill>
              </a:rPr>
            </a:br>
            <a:r>
              <a:rPr lang="en-US" sz="4400" b="1" dirty="0">
                <a:solidFill>
                  <a:srgbClr val="FF0000"/>
                </a:solidFill>
              </a:rPr>
              <a:t>Who is ULS?</a:t>
            </a:r>
            <a:br>
              <a:rPr lang="en-US" sz="4400" b="1" dirty="0">
                <a:solidFill>
                  <a:srgbClr val="FF0000"/>
                </a:solidFill>
              </a:rPr>
            </a:br>
            <a:br>
              <a:rPr lang="en-US" sz="5400" dirty="0"/>
            </a:b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3200" dirty="0">
                <a:solidFill>
                  <a:schemeClr val="bg1"/>
                </a:solidFill>
              </a:rPr>
              <a:t>International consultancy</a:t>
            </a:r>
          </a:p>
          <a:p>
            <a:pPr>
              <a:spcBef>
                <a:spcPts val="0"/>
              </a:spcBef>
            </a:pPr>
            <a:r>
              <a:rPr lang="en-US" sz="3200" dirty="0">
                <a:solidFill>
                  <a:schemeClr val="bg1"/>
                </a:solidFill>
              </a:rPr>
              <a:t>Founded 1996</a:t>
            </a:r>
          </a:p>
          <a:p>
            <a:pPr>
              <a:spcBef>
                <a:spcPts val="0"/>
              </a:spcBef>
            </a:pPr>
            <a:r>
              <a:rPr lang="en-US" sz="3200" dirty="0">
                <a:solidFill>
                  <a:schemeClr val="bg1"/>
                </a:solidFill>
              </a:rPr>
              <a:t>Mission: </a:t>
            </a:r>
            <a:r>
              <a:rPr lang="en-US" sz="3200" i="1" dirty="0">
                <a:solidFill>
                  <a:schemeClr val="bg1"/>
                </a:solidFill>
              </a:rPr>
              <a:t>’Providing solutions in a time of change’</a:t>
            </a:r>
          </a:p>
          <a:p>
            <a:pPr>
              <a:spcBef>
                <a:spcPts val="0"/>
              </a:spcBef>
            </a:pPr>
            <a:r>
              <a:rPr lang="en-US" sz="3200" dirty="0">
                <a:solidFill>
                  <a:schemeClr val="bg1"/>
                </a:solidFill>
              </a:rPr>
              <a:t>Profile:</a:t>
            </a:r>
          </a:p>
          <a:p>
            <a:pPr marL="457200" lvl="1" indent="0">
              <a:buNone/>
            </a:pPr>
            <a:r>
              <a:rPr lang="en-US" sz="2800" i="1" dirty="0">
                <a:solidFill>
                  <a:schemeClr val="bg1"/>
                </a:solidFill>
              </a:rPr>
              <a:t>Disability and rehabilitation			</a:t>
            </a:r>
          </a:p>
          <a:p>
            <a:pPr marL="457200" lvl="1" indent="0">
              <a:buNone/>
            </a:pPr>
            <a:r>
              <a:rPr lang="en-US" sz="2800" i="1" dirty="0">
                <a:solidFill>
                  <a:schemeClr val="bg1"/>
                </a:solidFill>
              </a:rPr>
              <a:t>Developing countries</a:t>
            </a:r>
          </a:p>
          <a:p>
            <a:pPr marL="457200" lvl="1" indent="0">
              <a:buNone/>
            </a:pPr>
            <a:r>
              <a:rPr lang="en-US" sz="2800" i="1" dirty="0">
                <a:solidFill>
                  <a:schemeClr val="bg1"/>
                </a:solidFill>
              </a:rPr>
              <a:t>Labor market analysis 				</a:t>
            </a:r>
          </a:p>
          <a:p>
            <a:pPr marL="457200" lvl="1" indent="0">
              <a:buNone/>
            </a:pPr>
            <a:r>
              <a:rPr lang="en-US" sz="2800" i="1" dirty="0">
                <a:solidFill>
                  <a:schemeClr val="bg1"/>
                </a:solidFill>
              </a:rPr>
              <a:t>Training and education</a:t>
            </a:r>
          </a:p>
          <a:p>
            <a:pPr marL="457200" lvl="1" indent="0">
              <a:buNone/>
            </a:pPr>
            <a:r>
              <a:rPr lang="en-US" sz="2800" i="1" dirty="0">
                <a:solidFill>
                  <a:schemeClr val="bg1"/>
                </a:solidFill>
              </a:rPr>
              <a:t>Strategic change management consultancy	</a:t>
            </a:r>
          </a:p>
          <a:p>
            <a:pPr marL="457200" lvl="1" indent="0">
              <a:buNone/>
            </a:pPr>
            <a:r>
              <a:rPr lang="en-US" sz="2800" i="1" dirty="0">
                <a:solidFill>
                  <a:schemeClr val="bg1"/>
                </a:solidFill>
              </a:rPr>
              <a:t>EU policy</a:t>
            </a:r>
          </a:p>
          <a:p>
            <a:pPr marL="457200" lvl="1" indent="0">
              <a:buNone/>
            </a:pP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875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ULS International </a:t>
            </a:r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32500" lnSpcReduction="20000"/>
          </a:bodyPr>
          <a:lstStyle/>
          <a:p>
            <a:pPr marL="304792" indent="-190495">
              <a:buClr>
                <a:schemeClr val="lt1"/>
              </a:buClr>
              <a:buSzPct val="100000"/>
              <a:buChar char="•"/>
            </a:pPr>
            <a:endParaRPr sz="2667" dirty="0"/>
          </a:p>
          <a:p>
            <a:pPr marL="304792" indent="-190495">
              <a:buClr>
                <a:schemeClr val="lt1"/>
              </a:buClr>
              <a:buSzPct val="100000"/>
              <a:buChar char="•"/>
            </a:pPr>
            <a:endParaRPr sz="2667" dirty="0"/>
          </a:p>
          <a:p>
            <a:pPr marL="0" indent="0">
              <a:buNone/>
            </a:pPr>
            <a:r>
              <a:rPr lang="en" sz="5620" dirty="0">
                <a:solidFill>
                  <a:srgbClr val="000000"/>
                </a:solidFill>
              </a:rPr>
              <a:t>Dr. Alan Bruce</a:t>
            </a:r>
            <a:endParaRPr sz="562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" sz="5620" dirty="0">
                <a:solidFill>
                  <a:srgbClr val="000000"/>
                </a:solidFill>
              </a:rPr>
              <a:t>(</a:t>
            </a:r>
            <a:r>
              <a:rPr lang="en-US" sz="5620" dirty="0">
                <a:solidFill>
                  <a:srgbClr val="000000"/>
                </a:solidFill>
              </a:rPr>
              <a:t>Ireland;</a:t>
            </a:r>
          </a:p>
          <a:p>
            <a:pPr marL="0" indent="0">
              <a:buNone/>
            </a:pPr>
            <a:r>
              <a:rPr lang="en" sz="5620" dirty="0">
                <a:solidFill>
                  <a:srgbClr val="000000"/>
                </a:solidFill>
              </a:rPr>
              <a:t>Barcelona, Spain)</a:t>
            </a:r>
            <a:endParaRPr sz="562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sz="562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sz="562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sz="562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sz="562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sz="562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" sz="5620" dirty="0">
                <a:solidFill>
                  <a:srgbClr val="000000"/>
                </a:solidFill>
              </a:rPr>
              <a:t>Michelle </a:t>
            </a:r>
            <a:r>
              <a:rPr lang="en" sz="5620" dirty="0" err="1">
                <a:solidFill>
                  <a:srgbClr val="000000"/>
                </a:solidFill>
              </a:rPr>
              <a:t>Marmé</a:t>
            </a:r>
            <a:r>
              <a:rPr lang="en" sz="5620" dirty="0">
                <a:solidFill>
                  <a:srgbClr val="000000"/>
                </a:solidFill>
              </a:rPr>
              <a:t> </a:t>
            </a:r>
            <a:endParaRPr sz="562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" sz="5620" dirty="0">
                <a:solidFill>
                  <a:srgbClr val="000000"/>
                </a:solidFill>
              </a:rPr>
              <a:t>(Chicago, U</a:t>
            </a:r>
            <a:r>
              <a:rPr lang="en-US" sz="5620" dirty="0">
                <a:solidFill>
                  <a:srgbClr val="000000"/>
                </a:solidFill>
              </a:rPr>
              <a:t>S</a:t>
            </a:r>
            <a:r>
              <a:rPr lang="en" sz="5620" dirty="0">
                <a:solidFill>
                  <a:srgbClr val="000000"/>
                </a:solidFill>
              </a:rPr>
              <a:t>)</a:t>
            </a:r>
            <a:endParaRPr sz="562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sz="562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sz="562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sz="562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sz="562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sz="562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sz="562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" sz="5620" dirty="0">
                <a:solidFill>
                  <a:srgbClr val="000000"/>
                </a:solidFill>
              </a:rPr>
              <a:t>Terry </a:t>
            </a:r>
            <a:r>
              <a:rPr lang="en" sz="5620" dirty="0" err="1">
                <a:solidFill>
                  <a:srgbClr val="000000"/>
                </a:solidFill>
              </a:rPr>
              <a:t>Datson</a:t>
            </a:r>
            <a:r>
              <a:rPr lang="en" sz="5620" dirty="0">
                <a:solidFill>
                  <a:srgbClr val="000000"/>
                </a:solidFill>
              </a:rPr>
              <a:t> </a:t>
            </a:r>
            <a:endParaRPr sz="562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" sz="5620" dirty="0">
                <a:solidFill>
                  <a:srgbClr val="000000"/>
                </a:solidFill>
              </a:rPr>
              <a:t>(Cork, Ireland) </a:t>
            </a:r>
            <a:endParaRPr sz="6153" dirty="0">
              <a:solidFill>
                <a:srgbClr val="000000"/>
              </a:solidFill>
            </a:endParaRPr>
          </a:p>
          <a:p>
            <a:pPr marL="0" indent="0">
              <a:spcBef>
                <a:spcPts val="1333"/>
              </a:spcBef>
              <a:buNone/>
            </a:pPr>
            <a:endParaRPr sz="6153" dirty="0">
              <a:solidFill>
                <a:srgbClr val="000000"/>
              </a:solidFill>
            </a:endParaRPr>
          </a:p>
          <a:p>
            <a:pPr marL="0" indent="0">
              <a:spcAft>
                <a:spcPts val="1600"/>
              </a:spcAft>
              <a:buNone/>
            </a:pPr>
            <a:endParaRPr dirty="0">
              <a:solidFill>
                <a:srgbClr val="000000"/>
              </a:solidFill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96133" y="5494190"/>
            <a:ext cx="2902435" cy="1192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 descr="Screen Shot 2018-09-27 at 21.34.29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38632" y="3860060"/>
            <a:ext cx="1035067" cy="1219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2200" y="3048686"/>
            <a:ext cx="1256967" cy="1192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38626" y="2265627"/>
            <a:ext cx="1035073" cy="131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 descr="Alan Bruce 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895" y="4406"/>
            <a:ext cx="3035" cy="3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 descr="Alan Bruce 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5095" y="207606"/>
            <a:ext cx="3035" cy="3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 descr="Alan Bruce 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82200" y="1356967"/>
            <a:ext cx="1256965" cy="1317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73684" y="4815123"/>
            <a:ext cx="1207633" cy="1358133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/>
          <p:nvPr/>
        </p:nvSpPr>
        <p:spPr>
          <a:xfrm>
            <a:off x="4703139" y="-100258"/>
            <a:ext cx="2261403" cy="7950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endParaRPr sz="1533" dirty="0"/>
          </a:p>
          <a:p>
            <a:endParaRPr sz="1533" dirty="0"/>
          </a:p>
          <a:p>
            <a:endParaRPr sz="1533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Andy Galloway</a:t>
            </a:r>
          </a:p>
          <a:p>
            <a:r>
              <a:rPr lang="en-US" dirty="0"/>
              <a:t>(Ireland)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" dirty="0"/>
              <a:t>Imelda Graham</a:t>
            </a:r>
            <a:endParaRPr dirty="0"/>
          </a:p>
          <a:p>
            <a:r>
              <a:rPr lang="en" dirty="0"/>
              <a:t>(Ireland)</a:t>
            </a:r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r>
              <a:rPr lang="en" dirty="0" err="1"/>
              <a:t>Teemu</a:t>
            </a:r>
            <a:r>
              <a:rPr lang="en" dirty="0"/>
              <a:t> </a:t>
            </a:r>
            <a:r>
              <a:rPr lang="en" dirty="0" err="1"/>
              <a:t>Patala</a:t>
            </a:r>
            <a:endParaRPr dirty="0"/>
          </a:p>
          <a:p>
            <a:r>
              <a:rPr lang="en" dirty="0"/>
              <a:t>(Helsinki, Finland)</a:t>
            </a:r>
            <a:endParaRPr dirty="0"/>
          </a:p>
          <a:p>
            <a:endParaRPr dirty="0"/>
          </a:p>
          <a:p>
            <a:endParaRPr dirty="0"/>
          </a:p>
          <a:p>
            <a:endParaRPr lang="en-US" dirty="0"/>
          </a:p>
          <a:p>
            <a:r>
              <a:rPr lang="en-US" dirty="0"/>
              <a:t>Luci </a:t>
            </a:r>
            <a:r>
              <a:rPr lang="en-US" dirty="0" err="1"/>
              <a:t>Ferraz</a:t>
            </a:r>
            <a:endParaRPr dirty="0"/>
          </a:p>
          <a:p>
            <a:r>
              <a:rPr lang="en-US" dirty="0"/>
              <a:t>(</a:t>
            </a:r>
            <a:r>
              <a:rPr lang="en" dirty="0"/>
              <a:t>Sao Paulo, Brazil</a:t>
            </a:r>
            <a:r>
              <a:rPr lang="en-US" dirty="0"/>
              <a:t>)</a:t>
            </a:r>
            <a:endParaRPr dirty="0"/>
          </a:p>
          <a:p>
            <a:endParaRPr sz="1533" dirty="0"/>
          </a:p>
          <a:p>
            <a:endParaRPr sz="1533" dirty="0"/>
          </a:p>
          <a:p>
            <a:endParaRPr sz="1533" dirty="0"/>
          </a:p>
          <a:p>
            <a:endParaRPr sz="1533" dirty="0"/>
          </a:p>
          <a:p>
            <a:endParaRPr sz="1533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632" y="5357093"/>
            <a:ext cx="1113599" cy="1102019"/>
          </a:xfrm>
          <a:prstGeom prst="rect">
            <a:avLst/>
          </a:prstGeom>
        </p:spPr>
      </p:pic>
      <p:pic>
        <p:nvPicPr>
          <p:cNvPr id="15" name="Picture 14" descr="Hea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937" y="750659"/>
            <a:ext cx="1141705" cy="121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16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 Ourselves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                                                                          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1B4FEF-7814-324E-8EA1-ECA09500C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40882" y="2213571"/>
            <a:ext cx="4125951" cy="38470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B46250-170C-1146-86E2-527CDD987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049" y="2074131"/>
            <a:ext cx="7053949" cy="412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96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Dr Alan Bruce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360" y="2419814"/>
            <a:ext cx="4402974" cy="3189249"/>
          </a:xfrm>
        </p:spPr>
      </p:pic>
    </p:spTree>
    <p:extLst>
      <p:ext uri="{BB962C8B-B14F-4D97-AF65-F5344CB8AC3E}">
        <p14:creationId xmlns:p14="http://schemas.microsoft.com/office/powerpoint/2010/main" val="309290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Imelda Graham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ABA3CC6-4DA6-D045-9430-C4666BC545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566714" y="2593958"/>
            <a:ext cx="3841072" cy="3180557"/>
          </a:xfrm>
        </p:spPr>
      </p:pic>
    </p:spTree>
    <p:extLst>
      <p:ext uri="{BB962C8B-B14F-4D97-AF65-F5344CB8AC3E}">
        <p14:creationId xmlns:p14="http://schemas.microsoft.com/office/powerpoint/2010/main" val="230278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ULS Core Areas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2510443"/>
            <a:ext cx="10942984" cy="3666519"/>
          </a:xfrm>
        </p:spPr>
        <p:txBody>
          <a:bodyPr numCol="2">
            <a:normAutofit/>
          </a:bodyPr>
          <a:lstStyle/>
          <a:p>
            <a:r>
              <a:rPr lang="en-US" sz="2400" dirty="0"/>
              <a:t>Research and evaluation	</a:t>
            </a:r>
          </a:p>
          <a:p>
            <a:r>
              <a:rPr lang="en-US" dirty="0"/>
              <a:t>L</a:t>
            </a:r>
            <a:r>
              <a:rPr lang="en-US" sz="2400" dirty="0"/>
              <a:t>earning design, course development</a:t>
            </a:r>
          </a:p>
          <a:p>
            <a:r>
              <a:rPr lang="en-US" sz="2400" dirty="0"/>
              <a:t>Strategic Planning/Continuous Improvement  </a:t>
            </a:r>
          </a:p>
          <a:p>
            <a:r>
              <a:rPr lang="en-US" sz="2400" dirty="0"/>
              <a:t>Migration and </a:t>
            </a:r>
            <a:r>
              <a:rPr lang="en-US" sz="2400" dirty="0" err="1"/>
              <a:t>interculturalism</a:t>
            </a:r>
            <a:endParaRPr lang="en-US" sz="2400" dirty="0"/>
          </a:p>
          <a:p>
            <a:r>
              <a:rPr lang="en-US" sz="2400" dirty="0"/>
              <a:t>Security and conflict transformation</a:t>
            </a:r>
          </a:p>
          <a:p>
            <a:r>
              <a:rPr lang="en-US" dirty="0"/>
              <a:t>Transnational project innovation</a:t>
            </a:r>
          </a:p>
          <a:p>
            <a:r>
              <a:rPr lang="en-US" dirty="0"/>
              <a:t>Diversity Management </a:t>
            </a:r>
          </a:p>
          <a:p>
            <a:r>
              <a:rPr lang="en-US" dirty="0"/>
              <a:t>E-learning</a:t>
            </a:r>
          </a:p>
          <a:p>
            <a:r>
              <a:rPr lang="en-US" dirty="0"/>
              <a:t>Schools: change and innovation</a:t>
            </a:r>
          </a:p>
          <a:p>
            <a:r>
              <a:rPr lang="en-US" dirty="0"/>
              <a:t>Social inclusion</a:t>
            </a:r>
          </a:p>
          <a:p>
            <a:r>
              <a:rPr lang="en-US" dirty="0"/>
              <a:t>Employer based training</a:t>
            </a:r>
          </a:p>
          <a:p>
            <a:r>
              <a:rPr lang="en" dirty="0"/>
              <a:t>Capacity development in NGO</a:t>
            </a:r>
            <a:r>
              <a:rPr lang="en-US" dirty="0"/>
              <a:t>s</a:t>
            </a:r>
          </a:p>
          <a:p>
            <a:r>
              <a:rPr lang="en-US" dirty="0"/>
              <a:t>Universal Design for Learning</a:t>
            </a:r>
          </a:p>
          <a:p>
            <a:r>
              <a:rPr lang="en-US" dirty="0"/>
              <a:t>EU Expert Evaluation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662532" y="1832253"/>
            <a:ext cx="481385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pple Symbols" charset="0"/>
                <a:ea typeface="Apple Symbols" charset="0"/>
                <a:cs typeface="Apple Symbols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pple Symbols" charset="0"/>
                <a:ea typeface="Apple Symbols" charset="0"/>
                <a:cs typeface="Apple Symbols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pple Symbols" charset="0"/>
                <a:ea typeface="Apple Symbols" charset="0"/>
                <a:cs typeface="Apple Symbols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pple Symbols" charset="0"/>
                <a:ea typeface="Apple Symbols" charset="0"/>
                <a:cs typeface="Apple Symbols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pple Symbols" charset="0"/>
                <a:ea typeface="Apple Symbols" charset="0"/>
                <a:cs typeface="Apple Symbol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812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>
                <a:solidFill>
                  <a:srgbClr val="FF0000"/>
                </a:solidFill>
              </a:rPr>
              <a:t>ULS LOCATIONS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i="1" dirty="0"/>
              <a:t>Ireland: Cork (head office)</a:t>
            </a:r>
          </a:p>
          <a:p>
            <a:r>
              <a:rPr lang="en-US" sz="2000" i="1" dirty="0"/>
              <a:t>United States: Chicago</a:t>
            </a:r>
          </a:p>
          <a:p>
            <a:r>
              <a:rPr lang="en-US" sz="2000" i="1" dirty="0"/>
              <a:t>Czech Republic: Prague</a:t>
            </a:r>
          </a:p>
          <a:p>
            <a:r>
              <a:rPr lang="en-US" sz="2000" i="1" dirty="0"/>
              <a:t>Finland: Helsinki</a:t>
            </a:r>
          </a:p>
          <a:p>
            <a:r>
              <a:rPr lang="en-US" sz="2000" i="1" dirty="0"/>
              <a:t>Brazil: Sao Paulo</a:t>
            </a:r>
          </a:p>
          <a:p>
            <a:r>
              <a:rPr lang="en-US" sz="2000" i="1" dirty="0"/>
              <a:t>Spain: Barcelona</a:t>
            </a:r>
          </a:p>
          <a:p>
            <a:r>
              <a:rPr lang="en-US" sz="2000" i="1" dirty="0"/>
              <a:t>Specialized: Greece, Ecuador, China, Cyprus, Netherlands, Palestine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49794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ULS Key EU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2078181"/>
            <a:ext cx="5236029" cy="447224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ICPD (1997-98): Horizon</a:t>
            </a:r>
          </a:p>
          <a:p>
            <a:r>
              <a:rPr lang="en-US" dirty="0"/>
              <a:t>CODE (1998-2000): Horizon</a:t>
            </a:r>
          </a:p>
          <a:p>
            <a:r>
              <a:rPr lang="en-US" dirty="0"/>
              <a:t>WICCA (1998-99): NOW</a:t>
            </a:r>
          </a:p>
          <a:p>
            <a:r>
              <a:rPr lang="en-US" dirty="0"/>
              <a:t>VOLTAIRE (1999-2000): Adapt</a:t>
            </a:r>
          </a:p>
          <a:p>
            <a:r>
              <a:rPr lang="en-US" dirty="0"/>
              <a:t>BOOST (1998-99): Employment</a:t>
            </a:r>
          </a:p>
          <a:p>
            <a:r>
              <a:rPr lang="en-US" dirty="0" err="1"/>
              <a:t>TechnoArt</a:t>
            </a:r>
            <a:r>
              <a:rPr lang="en-US" dirty="0"/>
              <a:t> (2001-03): Leonardo da Vinci</a:t>
            </a:r>
          </a:p>
          <a:p>
            <a:r>
              <a:rPr lang="en-US" dirty="0"/>
              <a:t>Co-Guide (2003-05): Leonardo da Vinci</a:t>
            </a:r>
          </a:p>
          <a:p>
            <a:r>
              <a:rPr lang="en-US" dirty="0"/>
              <a:t>TRED (2003-06): Equal</a:t>
            </a:r>
          </a:p>
          <a:p>
            <a:r>
              <a:rPr lang="en-US" dirty="0"/>
              <a:t>CATIT (2005-08): Leonardo da Vinci</a:t>
            </a:r>
          </a:p>
          <a:p>
            <a:r>
              <a:rPr lang="en-US" dirty="0" err="1"/>
              <a:t>Educonlinux</a:t>
            </a:r>
            <a:r>
              <a:rPr lang="en-US" dirty="0"/>
              <a:t> (2007-09): Minerva</a:t>
            </a:r>
          </a:p>
          <a:p>
            <a:r>
              <a:rPr lang="en-US" dirty="0"/>
              <a:t>SPEAK (2008-09): Comenius</a:t>
            </a:r>
          </a:p>
          <a:p>
            <a:r>
              <a:rPr lang="en-US" dirty="0"/>
              <a:t>Sink or Swim (2008-10): </a:t>
            </a:r>
            <a:r>
              <a:rPr lang="en-US" dirty="0" err="1"/>
              <a:t>Grundtvig</a:t>
            </a:r>
            <a:endParaRPr lang="en-US" dirty="0"/>
          </a:p>
          <a:p>
            <a:r>
              <a:rPr lang="en-US" dirty="0"/>
              <a:t>Creanova (2008-11): LLP </a:t>
            </a:r>
            <a:r>
              <a:rPr lang="en-US" sz="2300" dirty="0"/>
              <a:t>Transversal Research</a:t>
            </a:r>
          </a:p>
          <a:p>
            <a:r>
              <a:rPr lang="en-US" sz="2400" dirty="0">
                <a:latin typeface="+mn-lt"/>
              </a:rPr>
              <a:t>UEmploy (2010-12): Leonardo da Vinci</a:t>
            </a:r>
          </a:p>
          <a:p>
            <a:endParaRPr lang="en-US" sz="2300" dirty="0"/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645729" y="2078181"/>
            <a:ext cx="4914899" cy="44722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pple Symbols" charset="0"/>
                <a:ea typeface="Apple Symbols" charset="0"/>
                <a:cs typeface="Apple Symbols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pple Symbols" charset="0"/>
                <a:ea typeface="Apple Symbols" charset="0"/>
                <a:cs typeface="Apple Symbols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pple Symbols" charset="0"/>
                <a:ea typeface="Apple Symbols" charset="0"/>
                <a:cs typeface="Apple Symbols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pple Symbols" charset="0"/>
                <a:ea typeface="Apple Symbols" charset="0"/>
                <a:cs typeface="Apple Symbols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pple Symbols" charset="0"/>
                <a:ea typeface="Apple Symbols" charset="0"/>
                <a:cs typeface="Apple Symbol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en-US" sz="1600" dirty="0">
                <a:latin typeface="+mn-lt"/>
              </a:rPr>
              <a:t>FIESTA (2011-14): Comenius</a:t>
            </a:r>
          </a:p>
          <a:p>
            <a:pPr>
              <a:lnSpc>
                <a:spcPct val="70000"/>
              </a:lnSpc>
            </a:pPr>
            <a:r>
              <a:rPr lang="en-US" sz="1600" dirty="0">
                <a:latin typeface="+mn-lt"/>
              </a:rPr>
              <a:t>LANGO (2012-14): KA2</a:t>
            </a:r>
          </a:p>
          <a:p>
            <a:pPr>
              <a:lnSpc>
                <a:spcPct val="70000"/>
              </a:lnSpc>
            </a:pPr>
            <a:r>
              <a:rPr lang="en-US" sz="1600" dirty="0">
                <a:latin typeface="+mn-lt"/>
              </a:rPr>
              <a:t>NELLIP (2012-15): KA2</a:t>
            </a:r>
          </a:p>
          <a:p>
            <a:pPr>
              <a:lnSpc>
                <a:spcPct val="70000"/>
              </a:lnSpc>
            </a:pPr>
            <a:r>
              <a:rPr lang="en-US" sz="1600" dirty="0" err="1">
                <a:latin typeface="+mn-lt"/>
              </a:rPr>
              <a:t>TRANSit</a:t>
            </a:r>
            <a:r>
              <a:rPr lang="en-US" sz="1600" dirty="0">
                <a:latin typeface="+mn-lt"/>
              </a:rPr>
              <a:t> (2012-15): Comenius Multilateral</a:t>
            </a:r>
          </a:p>
          <a:p>
            <a:pPr>
              <a:lnSpc>
                <a:spcPct val="70000"/>
              </a:lnSpc>
            </a:pPr>
            <a:r>
              <a:rPr lang="en-US" sz="1600" dirty="0">
                <a:latin typeface="+mn-lt"/>
              </a:rPr>
              <a:t>CAREM (2013-15)</a:t>
            </a:r>
          </a:p>
          <a:p>
            <a:pPr>
              <a:lnSpc>
                <a:spcPct val="70000"/>
              </a:lnSpc>
            </a:pPr>
            <a:r>
              <a:rPr lang="en-US" sz="1600" dirty="0" err="1">
                <a:latin typeface="+mn-lt"/>
              </a:rPr>
              <a:t>UDLnet</a:t>
            </a:r>
            <a:r>
              <a:rPr lang="en-US" sz="1600" dirty="0">
                <a:latin typeface="+mn-lt"/>
              </a:rPr>
              <a:t> (2014-16)</a:t>
            </a:r>
          </a:p>
          <a:p>
            <a:pPr>
              <a:lnSpc>
                <a:spcPct val="70000"/>
              </a:lnSpc>
            </a:pPr>
            <a:r>
              <a:rPr lang="en-US" sz="1600" dirty="0">
                <a:latin typeface="+mn-lt"/>
              </a:rPr>
              <a:t>ADOLL (2014-17)</a:t>
            </a:r>
          </a:p>
          <a:p>
            <a:pPr>
              <a:lnSpc>
                <a:spcPct val="70000"/>
              </a:lnSpc>
            </a:pPr>
            <a:r>
              <a:rPr lang="en-US" sz="1600" dirty="0">
                <a:latin typeface="+mn-lt"/>
              </a:rPr>
              <a:t>E-STEP (2014-16)</a:t>
            </a:r>
          </a:p>
          <a:p>
            <a:pPr>
              <a:lnSpc>
                <a:spcPct val="70000"/>
              </a:lnSpc>
            </a:pPr>
            <a:r>
              <a:rPr lang="en-US" sz="1600" dirty="0">
                <a:latin typeface="+mn-lt"/>
              </a:rPr>
              <a:t>ODS (2012-14)</a:t>
            </a:r>
          </a:p>
          <a:p>
            <a:pPr>
              <a:lnSpc>
                <a:spcPct val="70000"/>
              </a:lnSpc>
            </a:pPr>
            <a:r>
              <a:rPr lang="en-US" sz="1600" dirty="0">
                <a:latin typeface="+mn-lt"/>
              </a:rPr>
              <a:t>APPs (2017-20)</a:t>
            </a:r>
          </a:p>
          <a:p>
            <a:pPr>
              <a:lnSpc>
                <a:spcPct val="70000"/>
              </a:lnSpc>
            </a:pPr>
            <a:r>
              <a:rPr lang="en-US" sz="1600" dirty="0">
                <a:latin typeface="+mn-lt"/>
              </a:rPr>
              <a:t>Added Value (2018-21)</a:t>
            </a:r>
          </a:p>
          <a:p>
            <a:pPr>
              <a:lnSpc>
                <a:spcPct val="70000"/>
              </a:lnSpc>
            </a:pPr>
            <a:r>
              <a:rPr lang="en-US" sz="1600" dirty="0">
                <a:latin typeface="+mn-lt"/>
              </a:rPr>
              <a:t>SENDING (2018-21)</a:t>
            </a:r>
          </a:p>
          <a:p>
            <a:pPr>
              <a:lnSpc>
                <a:spcPct val="70000"/>
              </a:lnSpc>
            </a:pPr>
            <a:r>
              <a:rPr lang="en-US" sz="1600" dirty="0">
                <a:latin typeface="+mn-lt"/>
              </a:rPr>
              <a:t>TEFL-ePAL (2018-21)</a:t>
            </a:r>
          </a:p>
          <a:p>
            <a:pPr>
              <a:lnSpc>
                <a:spcPct val="70000"/>
              </a:lnSpc>
            </a:pPr>
            <a:r>
              <a:rPr lang="en-US" sz="1600" dirty="0">
                <a:latin typeface="+mn-lt"/>
              </a:rPr>
              <a:t>CARE (2021-24)</a:t>
            </a:r>
          </a:p>
          <a:p>
            <a:pPr>
              <a:lnSpc>
                <a:spcPct val="70000"/>
              </a:lnSpc>
            </a:pPr>
            <a:r>
              <a:rPr lang="en-US" sz="1600" dirty="0">
                <a:latin typeface="+mn-lt"/>
              </a:rPr>
              <a:t>IHES (2022-25)</a:t>
            </a:r>
          </a:p>
          <a:p>
            <a:pPr>
              <a:lnSpc>
                <a:spcPct val="70000"/>
              </a:lnSpc>
            </a:pP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938531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1020</TotalTime>
  <Words>719</Words>
  <Application>Microsoft Macintosh PowerPoint</Application>
  <PresentationFormat>Widescreen</PresentationFormat>
  <Paragraphs>198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Apple Symbols</vt:lpstr>
      <vt:lpstr>Arial</vt:lpstr>
      <vt:lpstr>Calibri</vt:lpstr>
      <vt:lpstr>Trebuchet MS</vt:lpstr>
      <vt:lpstr>Berlin</vt:lpstr>
      <vt:lpstr>   Universal Learning Systems  EYDP Project Kick-off</vt:lpstr>
      <vt:lpstr>  Who is ULS?  </vt:lpstr>
      <vt:lpstr>ULS International </vt:lpstr>
      <vt:lpstr>Introducing Ourselves</vt:lpstr>
      <vt:lpstr>Dr Alan Bruce</vt:lpstr>
      <vt:lpstr>Imelda Graham</vt:lpstr>
      <vt:lpstr>ULS Core Areas</vt:lpstr>
      <vt:lpstr>ULS LOCATIONS</vt:lpstr>
      <vt:lpstr>ULS Key EU Projects</vt:lpstr>
      <vt:lpstr>Innovative learning - University collaboration</vt:lpstr>
      <vt:lpstr>Milestones</vt:lpstr>
      <vt:lpstr>EDEN Symposium, UOC, Barcelona 2018</vt:lpstr>
      <vt:lpstr>Future focus</vt:lpstr>
      <vt:lpstr>ULS contribution to IHES</vt:lpstr>
      <vt:lpstr>NCUE Taiwan, Professorship 2016</vt:lpstr>
      <vt:lpstr>Education: Greece &amp; Lesvos 2016</vt:lpstr>
      <vt:lpstr>TEFL-ePAL launch, Anadolu University 2019</vt:lpstr>
      <vt:lpstr>EASME Report Expert Inputs: Brussels 2019</vt:lpstr>
      <vt:lpstr>Universal Learning Systems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Universal Learning Systems</dc:title>
  <dc:creator>Andy Galloway</dc:creator>
  <cp:lastModifiedBy>Alan Bruce</cp:lastModifiedBy>
  <cp:revision>76</cp:revision>
  <dcterms:created xsi:type="dcterms:W3CDTF">2018-09-27T19:00:50Z</dcterms:created>
  <dcterms:modified xsi:type="dcterms:W3CDTF">2022-12-07T10:56:38Z</dcterms:modified>
</cp:coreProperties>
</file>